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D150BE-A26B-4AC3-960A-9F1E7E3CC70D}" type="datetimeFigureOut">
              <a:rPr lang="en-US" smtClean="0"/>
              <a:t>1/23/2015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8C54DE-1C81-4F15-9052-9859895B3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15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54DE-1C81-4F15-9052-9859895B35E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050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54DE-1C81-4F15-9052-9859895B35E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067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54DE-1C81-4F15-9052-9859895B35E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593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EIC Meeting: January 26th,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Elizabeth Starling, Florida Institute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1A76A-D663-4B73-B616-942678F0948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6326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EIC Meeting: January 26th,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Elizabeth Starling, Florida Institute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1A76A-D663-4B73-B616-942678F09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297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EIC Meeting: January 26th,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Elizabeth Starling, Florida Institute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1A76A-D663-4B73-B616-942678F0948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323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EIC Meeting: January 26th,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Elizabeth Starling, Florida Institute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1A76A-D663-4B73-B616-942678F09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257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EIC Meeting: January 26th,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Elizabeth Starling, Florida Institute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1A76A-D663-4B73-B616-942678F0948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1929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EIC Meeting: January 26th,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Elizabeth Starling, Florida Institute of Technology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1A76A-D663-4B73-B616-942678F09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278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EIC Meeting: January 26th,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Elizabeth Starling, Florida Institute of Technology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1A76A-D663-4B73-B616-942678F09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406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EIC Meeting: January 26th,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Elizabeth Starling, Florida Institute of Technology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1A76A-D663-4B73-B616-942678F09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75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EIC Meeting: January 26th,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Elizabeth Starling, Florida Institute of Technology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1A76A-D663-4B73-B616-942678F09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35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EIC Meeting: January 26th,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Elizabeth Starling, Florida Institute of Technology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1A76A-D663-4B73-B616-942678F09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866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EIC Meeting: January 26th,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Elizabeth Starling, Florida Institute of Technology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1A76A-D663-4B73-B616-942678F0948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2110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EIC Meeting: January 26th,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Elizabeth Starling, Florida Institute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411A76A-D663-4B73-B616-942678F0948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486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Square Pad PCB 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Elizabeth Starling</a:t>
            </a:r>
            <a:r>
              <a:rPr lang="en-US" dirty="0" smtClean="0"/>
              <a:t>, Jerry Collins</a:t>
            </a:r>
          </a:p>
          <a:p>
            <a:r>
              <a:rPr lang="en-US" dirty="0" smtClean="0"/>
              <a:t>Florida Institute of Technology</a:t>
            </a:r>
          </a:p>
          <a:p>
            <a:r>
              <a:rPr lang="en-US" dirty="0" smtClean="0"/>
              <a:t>High Energy Physics Lab A</a:t>
            </a:r>
          </a:p>
          <a:p>
            <a:r>
              <a:rPr lang="en-US" b="1" dirty="0" smtClean="0"/>
              <a:t>January 26</a:t>
            </a:r>
            <a:r>
              <a:rPr lang="en-US" b="1" baseline="30000" dirty="0" smtClean="0"/>
              <a:t>th</a:t>
            </a:r>
            <a:r>
              <a:rPr lang="en-US" b="1" dirty="0" smtClean="0"/>
              <a:t>, 2015</a:t>
            </a:r>
            <a:endParaRPr lang="en-US" b="1" dirty="0"/>
          </a:p>
        </p:txBody>
      </p:sp>
      <p:pic>
        <p:nvPicPr>
          <p:cNvPr id="4" name="Picture 2" descr="http://upload.wikimedia.org/wikipedia/en/thumb/4/42/FIT_Seal.svg/1024px-FIT_Seal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9034" y="6110032"/>
            <a:ext cx="634992" cy="63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upload.wikimedia.org/wikipedia/en/thumb/4/42/FIT_Seal.svg/1024px-FIT_Seal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9034" y="6018004"/>
            <a:ext cx="727020" cy="727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4566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024128" y="2246176"/>
            <a:ext cx="4754880" cy="4063184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600" dirty="0" smtClean="0"/>
              <a:t>121 square pads</a:t>
            </a:r>
            <a:endParaRPr lang="en-US" sz="26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/>
              <a:t>9 mm x 9 mm each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/>
              <a:t>10 cm x 10 cm total active </a:t>
            </a:r>
            <a:r>
              <a:rPr lang="en-US" sz="2000" dirty="0" smtClean="0"/>
              <a:t>area</a:t>
            </a: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600" dirty="0" smtClean="0"/>
              <a:t>Four layers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/>
              <a:t>Top signal layer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/>
              <a:t>Middle ground layer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/>
              <a:t>Middle signal layer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 smtClean="0"/>
              <a:t>Bottom ground plane</a:t>
            </a: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 </a:t>
            </a:r>
            <a:r>
              <a:rPr lang="en-US" sz="2400" dirty="0" smtClean="0"/>
              <a:t>Pad </a:t>
            </a:r>
            <a:r>
              <a:rPr lang="en-US" sz="2400" dirty="0"/>
              <a:t>design (as opposed to strips) </a:t>
            </a:r>
            <a:r>
              <a:rPr lang="en-US" sz="2400" dirty="0" smtClean="0"/>
              <a:t>allows </a:t>
            </a:r>
            <a:r>
              <a:rPr lang="en-US" sz="2400" dirty="0"/>
              <a:t>for </a:t>
            </a:r>
            <a:r>
              <a:rPr lang="en-US" sz="2400" dirty="0" smtClean="0"/>
              <a:t>precise determination of position with </a:t>
            </a:r>
            <a:r>
              <a:rPr lang="en-US" sz="2400" dirty="0"/>
              <a:t>minimal pads/strips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5626443" y="2246176"/>
            <a:ext cx="5371071" cy="4063184"/>
          </a:xfrm>
        </p:spPr>
        <p:txBody>
          <a:bodyPr>
            <a:norm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Voltage </a:t>
            </a:r>
            <a:r>
              <a:rPr lang="en-US" sz="2400" dirty="0"/>
              <a:t>can be applied directly to the HV pads, or </a:t>
            </a:r>
            <a:r>
              <a:rPr lang="en-US" sz="2400" dirty="0" smtClean="0"/>
              <a:t>via a high voltage divider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err="1" smtClean="0"/>
              <a:t>Vias</a:t>
            </a:r>
            <a:r>
              <a:rPr lang="en-US" sz="2400" dirty="0" smtClean="0"/>
              <a:t> </a:t>
            </a:r>
            <a:r>
              <a:rPr lang="en-US" sz="2400" dirty="0"/>
              <a:t>allow routing underneath the pads on the mid-layer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 All signal traces connect to a single Panasonic connector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 Grounding between all signal traces to minimize crosstalk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/>
              <a:t>Two different grounding designs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EIC Meeting: January 26th,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Elizabeth Starling, Florida Institute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1A76A-D663-4B73-B616-942678F0948E}" type="slidenum">
              <a:rPr lang="en-US" smtClean="0"/>
              <a:t>2</a:t>
            </a:fld>
            <a:endParaRPr lang="en-US"/>
          </a:p>
        </p:txBody>
      </p:sp>
      <p:pic>
        <p:nvPicPr>
          <p:cNvPr id="1026" name="Picture 2" descr="http://upload.wikimedia.org/wikipedia/en/thumb/4/42/FIT_Seal.svg/1024px-FIT_Seal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9034" y="6018004"/>
            <a:ext cx="727020" cy="727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3903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A (ground traces)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024128" y="2446638"/>
            <a:ext cx="3539051" cy="3862722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 Top three rows are routed across to study the effect of pad-to-trace crosstalk.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 Middle ground plane       in-between top and middle signal layers to minimize crosstalk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 Ground traces in-between each signal trace to minimize trace-to-trace crosstalk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879178" y="502509"/>
            <a:ext cx="4057425" cy="557555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EIC Meeting: January 26th,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Elizabeth Starling, Florida Institute of Technology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1A76A-D663-4B73-B616-942678F0948E}" type="slidenum">
              <a:rPr lang="en-US" smtClean="0"/>
              <a:t>3</a:t>
            </a:fld>
            <a:endParaRPr lang="en-US"/>
          </a:p>
        </p:txBody>
      </p:sp>
      <p:pic>
        <p:nvPicPr>
          <p:cNvPr id="1026" name="Picture 2" descr="http://upload.wikimedia.org/wikipedia/en/thumb/4/42/FIT_Seal.svg/1024px-FIT_Seal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9034" y="6018004"/>
            <a:ext cx="727020" cy="727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Arrow Connector 14"/>
          <p:cNvCxnSpPr/>
          <p:nvPr/>
        </p:nvCxnSpPr>
        <p:spPr>
          <a:xfrm>
            <a:off x="6149027" y="3046802"/>
            <a:ext cx="1116746" cy="877245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400800" y="5733535"/>
            <a:ext cx="2223472" cy="284469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908472" y="1846473"/>
            <a:ext cx="1562641" cy="120032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Orange lines routed on mid-layer to yellow top layer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885611" y="5726895"/>
            <a:ext cx="1515190" cy="92333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All signals connect to one Panasonic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8624273" y="707275"/>
            <a:ext cx="2598305" cy="627749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1222578" y="1216624"/>
            <a:ext cx="875188" cy="92333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HV</a:t>
            </a:r>
          </a:p>
          <a:p>
            <a:pPr algn="ctr"/>
            <a:r>
              <a:rPr lang="en-US" dirty="0" smtClean="0"/>
              <a:t>Divider</a:t>
            </a:r>
          </a:p>
          <a:p>
            <a:pPr algn="ctr"/>
            <a:r>
              <a:rPr lang="en-US" dirty="0" smtClean="0"/>
              <a:t>Area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636281" y="3346089"/>
            <a:ext cx="1359243" cy="203132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Through-</a:t>
            </a:r>
            <a:r>
              <a:rPr lang="en-US" dirty="0" err="1" smtClean="0"/>
              <a:t>vias</a:t>
            </a:r>
            <a:r>
              <a:rPr lang="en-US" dirty="0" smtClean="0"/>
              <a:t> connect mid and top signal layers, and all ground layers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5995524" y="4442831"/>
            <a:ext cx="1327914" cy="106790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1129320" y="3441199"/>
            <a:ext cx="968446" cy="175432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Ground traces between each signal trace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9923425" y="3087009"/>
            <a:ext cx="1208538" cy="720922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8835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Design B </a:t>
            </a:r>
            <a:r>
              <a:rPr lang="en-US" dirty="0" smtClean="0"/>
              <a:t>(ground Plane)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EIC Meeting: January 26th,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Elizabeth Starling, Florida Institute of Technology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1A76A-D663-4B73-B616-942678F0948E}" type="slidenum">
              <a:rPr lang="en-US" smtClean="0"/>
              <a:t>4</a:t>
            </a:fld>
            <a:endParaRPr lang="en-US"/>
          </a:p>
        </p:txBody>
      </p:sp>
      <p:pic>
        <p:nvPicPr>
          <p:cNvPr id="1026" name="Picture 2" descr="http://upload.wikimedia.org/wikipedia/en/thumb/4/42/FIT_Seal.svg/1024px-FIT_Seal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9034" y="6018004"/>
            <a:ext cx="727020" cy="727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8361900" y="2967788"/>
            <a:ext cx="2382300" cy="334157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4443" y="1876262"/>
            <a:ext cx="3276229" cy="4594442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596823" y="5159395"/>
            <a:ext cx="2353931" cy="92333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Solid ground plane (minimum clearance around signal traces)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6950754" y="5861969"/>
            <a:ext cx="1006997" cy="220756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ontent Placeholder 2"/>
          <p:cNvSpPr>
            <a:spLocks noGrp="1"/>
          </p:cNvSpPr>
          <p:nvPr>
            <p:ph sz="half" idx="2"/>
          </p:nvPr>
        </p:nvSpPr>
        <p:spPr>
          <a:xfrm>
            <a:off x="4528210" y="1987164"/>
            <a:ext cx="2664646" cy="2978242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 Different approach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Utilizes solid ground planes instead of traces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 Connects top, mid, and back ground planes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437" y="1876262"/>
            <a:ext cx="3276600" cy="4591050"/>
          </a:xfrm>
          <a:prstGeom prst="rect">
            <a:avLst/>
          </a:prstGeom>
        </p:spPr>
      </p:pic>
      <p:cxnSp>
        <p:nvCxnSpPr>
          <p:cNvPr id="42" name="Straight Arrow Connector 41"/>
          <p:cNvCxnSpPr/>
          <p:nvPr/>
        </p:nvCxnSpPr>
        <p:spPr>
          <a:xfrm flipH="1">
            <a:off x="3665838" y="5861969"/>
            <a:ext cx="930985" cy="324647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8966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E736489A-00C3-4E0A-AAA8-D4D3127BA5B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4038</TotalTime>
  <Words>289</Words>
  <Application>Microsoft Office PowerPoint</Application>
  <PresentationFormat>Widescreen</PresentationFormat>
  <Paragraphs>48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Tw Cen MT</vt:lpstr>
      <vt:lpstr>Tw Cen MT Condensed</vt:lpstr>
      <vt:lpstr>Wingdings 3</vt:lpstr>
      <vt:lpstr>Integral</vt:lpstr>
      <vt:lpstr>Square Pad PCB Design</vt:lpstr>
      <vt:lpstr>Features</vt:lpstr>
      <vt:lpstr>Design A (ground traces)</vt:lpstr>
      <vt:lpstr>Design B (ground Plane)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Square Pad PCB Design</dc:title>
  <dc:creator>Elizabeth Starling</dc:creator>
  <cp:lastModifiedBy>Elizabeth Starling</cp:lastModifiedBy>
  <cp:revision>19</cp:revision>
  <dcterms:created xsi:type="dcterms:W3CDTF">2015-01-23T20:01:58Z</dcterms:created>
  <dcterms:modified xsi:type="dcterms:W3CDTF">2015-01-26T15:20:41Z</dcterms:modified>
</cp:coreProperties>
</file>